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307" r:id="rId2"/>
    <p:sldId id="393" r:id="rId3"/>
    <p:sldId id="395" r:id="rId4"/>
    <p:sldId id="396" r:id="rId5"/>
    <p:sldId id="394" r:id="rId6"/>
    <p:sldId id="397" r:id="rId7"/>
    <p:sldId id="400" r:id="rId8"/>
    <p:sldId id="398" r:id="rId9"/>
    <p:sldId id="399" r:id="rId10"/>
    <p:sldId id="402" r:id="rId11"/>
    <p:sldId id="363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5BC033-048A-4E0A-A068-CEEFAE7C86A4}">
  <a:tblStyle styleId="{D95BC033-048A-4E0A-A068-CEEFAE7C86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216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46900f7c60_27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46900f7c60_27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4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060105079_9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060105079_9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4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501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71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17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46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14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882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6900f7c60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6900f7c60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82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265500" y="3632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82200" y="4496601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1750" y="4660150"/>
            <a:ext cx="1409849" cy="3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220650" y="3627600"/>
            <a:ext cx="7175700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" name="Google Shape;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00" y="281675"/>
            <a:ext cx="8554399" cy="3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7"/>
          <p:cNvSpPr txBox="1">
            <a:spLocks noGrp="1"/>
          </p:cNvSpPr>
          <p:nvPr>
            <p:ph type="title"/>
          </p:nvPr>
        </p:nvSpPr>
        <p:spPr>
          <a:xfrm>
            <a:off x="102886" y="3435277"/>
            <a:ext cx="8079524" cy="13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Large Tree Computer </a:t>
            </a:r>
            <a:br>
              <a:rPr lang="en-US" dirty="0"/>
            </a:br>
            <a:r>
              <a:rPr lang="en-US" sz="1800" b="0" dirty="0"/>
              <a:t>Documentation Update for October 2019</a:t>
            </a:r>
            <a:endParaRPr sz="1800" b="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A609A0-3163-494E-B8FF-6170E4ECA431}"/>
              </a:ext>
            </a:extLst>
          </p:cNvPr>
          <p:cNvGrpSpPr>
            <a:grpSpLocks noChangeAspect="1"/>
          </p:cNvGrpSpPr>
          <p:nvPr/>
        </p:nvGrpSpPr>
        <p:grpSpPr>
          <a:xfrm>
            <a:off x="1869309" y="3226"/>
            <a:ext cx="5405382" cy="3432051"/>
            <a:chOff x="-1279642" y="266429"/>
            <a:chExt cx="32648337" cy="207294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499A27-7D6C-43AD-8047-29D32BF3D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5" r="5411"/>
            <a:stretch/>
          </p:blipFill>
          <p:spPr>
            <a:xfrm>
              <a:off x="10753171" y="266429"/>
              <a:ext cx="20615524" cy="2069770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CAA28E-3A29-4954-A780-DCDCCB75A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" r="59822"/>
            <a:stretch/>
          </p:blipFill>
          <p:spPr>
            <a:xfrm>
              <a:off x="-1279642" y="312376"/>
              <a:ext cx="12224946" cy="206835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Air Circulation Diagrams 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General Air Flow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Heating and Cooling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Wetting and Drying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1AAE06C-B53F-4278-BFE0-CF2BE4EC2CB3}"/>
              </a:ext>
            </a:extLst>
          </p:cNvPr>
          <p:cNvGrpSpPr>
            <a:grpSpLocks noChangeAspect="1"/>
          </p:cNvGrpSpPr>
          <p:nvPr/>
        </p:nvGrpSpPr>
        <p:grpSpPr>
          <a:xfrm>
            <a:off x="245071" y="25610"/>
            <a:ext cx="2309207" cy="3404994"/>
            <a:chOff x="257657" y="11888"/>
            <a:chExt cx="3399840" cy="501316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5BAE47E-943C-4D2A-98B5-46AA5CA2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57" y="33051"/>
              <a:ext cx="3399840" cy="4818504"/>
            </a:xfrm>
            <a:prstGeom prst="rect">
              <a:avLst/>
            </a:prstGeom>
          </p:spPr>
        </p:pic>
        <p:sp>
          <p:nvSpPr>
            <p:cNvPr id="47" name="Arrow: U-Turn 46">
              <a:extLst>
                <a:ext uri="{FF2B5EF4-FFF2-40B4-BE49-F238E27FC236}">
                  <a16:creationId xmlns:a16="http://schemas.microsoft.com/office/drawing/2014/main" id="{27E58CEA-24D6-4FC2-9CAA-27050EB35ECD}"/>
                </a:ext>
              </a:extLst>
            </p:cNvPr>
            <p:cNvSpPr/>
            <p:nvPr/>
          </p:nvSpPr>
          <p:spPr>
            <a:xfrm flipV="1">
              <a:off x="796030" y="1371944"/>
              <a:ext cx="1066421" cy="3221858"/>
            </a:xfrm>
            <a:prstGeom prst="uturnArrow">
              <a:avLst>
                <a:gd name="adj1" fmla="val 2951"/>
                <a:gd name="adj2" fmla="val 3398"/>
                <a:gd name="adj3" fmla="val 9853"/>
                <a:gd name="adj4" fmla="val 43750"/>
                <a:gd name="adj5" fmla="val 92027"/>
              </a:avLst>
            </a:prstGeom>
            <a:solidFill>
              <a:srgbClr val="00B050"/>
            </a:solidFill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AD6B99F-B516-47A5-9407-1453C917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12703" y="1371945"/>
              <a:ext cx="0" cy="90477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AF7BAF5-815D-4395-A624-A21B7B129233}"/>
                </a:ext>
              </a:extLst>
            </p:cNvPr>
            <p:cNvCxnSpPr>
              <a:cxnSpLocks/>
            </p:cNvCxnSpPr>
            <p:nvPr/>
          </p:nvCxnSpPr>
          <p:spPr>
            <a:xfrm>
              <a:off x="812703" y="2684179"/>
              <a:ext cx="0" cy="90477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35136E1E-8FA4-4786-BCAA-EB97F47341E4}"/>
                </a:ext>
              </a:extLst>
            </p:cNvPr>
            <p:cNvSpPr/>
            <p:nvPr/>
          </p:nvSpPr>
          <p:spPr>
            <a:xfrm rot="10800000" flipV="1">
              <a:off x="778363" y="610727"/>
              <a:ext cx="1066421" cy="957512"/>
            </a:xfrm>
            <a:prstGeom prst="uturnArrow">
              <a:avLst>
                <a:gd name="adj1" fmla="val 2951"/>
                <a:gd name="adj2" fmla="val 3757"/>
                <a:gd name="adj3" fmla="val 9853"/>
                <a:gd name="adj4" fmla="val 43750"/>
                <a:gd name="adj5" fmla="val 75021"/>
              </a:avLst>
            </a:prstGeom>
            <a:solidFill>
              <a:srgbClr val="00B050"/>
            </a:solidFill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D8FF807-5691-4B22-8E1A-BD898008A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3885" y="3780883"/>
              <a:ext cx="0" cy="12718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CA31171-DB93-4932-B879-62D782DFF87F}"/>
                </a:ext>
              </a:extLst>
            </p:cNvPr>
            <p:cNvCxnSpPr>
              <a:cxnSpLocks/>
            </p:cNvCxnSpPr>
            <p:nvPr/>
          </p:nvCxnSpPr>
          <p:spPr>
            <a:xfrm>
              <a:off x="954298" y="1871367"/>
              <a:ext cx="30647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0D9C5F8-5688-4323-B576-DDA3D8A799FD}"/>
                </a:ext>
              </a:extLst>
            </p:cNvPr>
            <p:cNvCxnSpPr>
              <a:cxnSpLocks/>
            </p:cNvCxnSpPr>
            <p:nvPr/>
          </p:nvCxnSpPr>
          <p:spPr>
            <a:xfrm>
              <a:off x="923565" y="2859236"/>
              <a:ext cx="30647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3F007F2-37A7-4BD5-8352-67AA16020F04}"/>
                </a:ext>
              </a:extLst>
            </p:cNvPr>
            <p:cNvCxnSpPr>
              <a:cxnSpLocks/>
            </p:cNvCxnSpPr>
            <p:nvPr/>
          </p:nvCxnSpPr>
          <p:spPr>
            <a:xfrm>
              <a:off x="869000" y="3940792"/>
              <a:ext cx="30647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row: U-Turn 54">
              <a:extLst>
                <a:ext uri="{FF2B5EF4-FFF2-40B4-BE49-F238E27FC236}">
                  <a16:creationId xmlns:a16="http://schemas.microsoft.com/office/drawing/2014/main" id="{3FD4F0D5-C727-411B-BF97-67CA7E4E95D6}"/>
                </a:ext>
              </a:extLst>
            </p:cNvPr>
            <p:cNvSpPr/>
            <p:nvPr/>
          </p:nvSpPr>
          <p:spPr>
            <a:xfrm rot="10800000" flipH="1" flipV="1">
              <a:off x="2101899" y="608327"/>
              <a:ext cx="1045523" cy="957512"/>
            </a:xfrm>
            <a:prstGeom prst="uturnArrow">
              <a:avLst>
                <a:gd name="adj1" fmla="val 2951"/>
                <a:gd name="adj2" fmla="val 3757"/>
                <a:gd name="adj3" fmla="val 9853"/>
                <a:gd name="adj4" fmla="val 43750"/>
                <a:gd name="adj5" fmla="val 75021"/>
              </a:avLst>
            </a:prstGeom>
            <a:solidFill>
              <a:srgbClr val="00B050"/>
            </a:solidFill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957FC38-E866-4748-9BA7-B1668BBC7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462" y="3780771"/>
              <a:ext cx="0" cy="356962"/>
            </a:xfrm>
            <a:prstGeom prst="straightConnector1">
              <a:avLst/>
            </a:prstGeom>
            <a:solidFill>
              <a:schemeClr val="accent2"/>
            </a:solidFill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7E89868-8D11-4E69-B05C-61A44415A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3294" y="1871367"/>
              <a:ext cx="332088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4093BE7-A748-465F-8742-E47A610AD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019" y="2859236"/>
              <a:ext cx="352639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0FCBDC9-276A-4568-A122-B5E57A28B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2292" y="3940792"/>
              <a:ext cx="33617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row: U-Turn 59">
              <a:extLst>
                <a:ext uri="{FF2B5EF4-FFF2-40B4-BE49-F238E27FC236}">
                  <a16:creationId xmlns:a16="http://schemas.microsoft.com/office/drawing/2014/main" id="{AD07E597-F07B-4D01-81D3-5477D8F13A23}"/>
                </a:ext>
              </a:extLst>
            </p:cNvPr>
            <p:cNvSpPr/>
            <p:nvPr/>
          </p:nvSpPr>
          <p:spPr>
            <a:xfrm flipH="1" flipV="1">
              <a:off x="2079684" y="1373707"/>
              <a:ext cx="1046097" cy="3221858"/>
            </a:xfrm>
            <a:prstGeom prst="uturnArrow">
              <a:avLst>
                <a:gd name="adj1" fmla="val 2951"/>
                <a:gd name="adj2" fmla="val 3398"/>
                <a:gd name="adj3" fmla="val 9853"/>
                <a:gd name="adj4" fmla="val 43750"/>
                <a:gd name="adj5" fmla="val 92027"/>
              </a:avLst>
            </a:prstGeom>
            <a:solidFill>
              <a:srgbClr val="00B050"/>
            </a:solidFill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F611A89-06AF-411A-B073-0B3E0B2E0569}"/>
                </a:ext>
              </a:extLst>
            </p:cNvPr>
            <p:cNvSpPr txBox="1"/>
            <p:nvPr/>
          </p:nvSpPr>
          <p:spPr>
            <a:xfrm>
              <a:off x="869001" y="4726927"/>
              <a:ext cx="2399336" cy="29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16" b="1" dirty="0">
                  <a:solidFill>
                    <a:schemeClr val="bg2">
                      <a:lumMod val="50000"/>
                    </a:schemeClr>
                  </a:solidFill>
                </a:rPr>
                <a:t>Figure 1. LHC General Air Flow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89CFAC6-3892-4606-8085-5EC143F04290}"/>
                </a:ext>
              </a:extLst>
            </p:cNvPr>
            <p:cNvSpPr/>
            <p:nvPr/>
          </p:nvSpPr>
          <p:spPr>
            <a:xfrm>
              <a:off x="2292353" y="89200"/>
              <a:ext cx="113001" cy="11300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>
                <a:solidFill>
                  <a:schemeClr val="accent2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7845505-A469-4FC3-BEFE-0074F69F55BD}"/>
                </a:ext>
              </a:extLst>
            </p:cNvPr>
            <p:cNvSpPr txBox="1"/>
            <p:nvPr/>
          </p:nvSpPr>
          <p:spPr>
            <a:xfrm>
              <a:off x="2360362" y="11888"/>
              <a:ext cx="1153127" cy="29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16" b="1" dirty="0">
                  <a:solidFill>
                    <a:srgbClr val="00B050"/>
                  </a:solidFill>
                </a:rPr>
                <a:t>Air Flow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27BB2D-6457-4C57-8836-B4764FC5EB25}"/>
              </a:ext>
            </a:extLst>
          </p:cNvPr>
          <p:cNvGrpSpPr>
            <a:grpSpLocks noChangeAspect="1"/>
          </p:cNvGrpSpPr>
          <p:nvPr/>
        </p:nvGrpSpPr>
        <p:grpSpPr>
          <a:xfrm>
            <a:off x="3228145" y="-12902"/>
            <a:ext cx="2689865" cy="3369500"/>
            <a:chOff x="3770285" y="32536"/>
            <a:chExt cx="3905469" cy="489224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573A348-1696-44E4-B94B-BB95007C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285" y="51269"/>
              <a:ext cx="3399840" cy="4818504"/>
            </a:xfrm>
            <a:prstGeom prst="rect">
              <a:avLst/>
            </a:prstGeom>
          </p:spPr>
        </p:pic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27B1D7C-F49C-4AEE-BB3A-7A93CDEDB361}"/>
                </a:ext>
              </a:extLst>
            </p:cNvPr>
            <p:cNvCxnSpPr>
              <a:cxnSpLocks/>
            </p:cNvCxnSpPr>
            <p:nvPr/>
          </p:nvCxnSpPr>
          <p:spPr>
            <a:xfrm>
              <a:off x="4386712" y="709026"/>
              <a:ext cx="0" cy="3349347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F014805-EB7F-4643-A7B6-A136C50AA105}"/>
                </a:ext>
              </a:extLst>
            </p:cNvPr>
            <p:cNvCxnSpPr>
              <a:cxnSpLocks/>
            </p:cNvCxnSpPr>
            <p:nvPr/>
          </p:nvCxnSpPr>
          <p:spPr>
            <a:xfrm>
              <a:off x="4461336" y="1557315"/>
              <a:ext cx="306474" cy="0"/>
            </a:xfrm>
            <a:prstGeom prst="straightConnector1">
              <a:avLst/>
            </a:prstGeom>
            <a:solidFill>
              <a:srgbClr val="00B0F0"/>
            </a:solidFill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C5C0CE6-7FEA-482C-9B94-3090B564C798}"/>
                </a:ext>
              </a:extLst>
            </p:cNvPr>
            <p:cNvSpPr txBox="1"/>
            <p:nvPr/>
          </p:nvSpPr>
          <p:spPr>
            <a:xfrm>
              <a:off x="4434030" y="4722291"/>
              <a:ext cx="1699504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16" b="1" dirty="0">
                  <a:solidFill>
                    <a:schemeClr val="bg2">
                      <a:lumMod val="50000"/>
                    </a:schemeClr>
                  </a:solidFill>
                </a:rPr>
                <a:t>Figure 2. LHC Heating and Cooling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6DE30A0-0211-4372-ACB2-2FA242547599}"/>
                </a:ext>
              </a:extLst>
            </p:cNvPr>
            <p:cNvSpPr/>
            <p:nvPr/>
          </p:nvSpPr>
          <p:spPr>
            <a:xfrm>
              <a:off x="4314758" y="539447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988598F-E236-44E7-89F4-1485617FBF6C}"/>
                </a:ext>
              </a:extLst>
            </p:cNvPr>
            <p:cNvSpPr/>
            <p:nvPr/>
          </p:nvSpPr>
          <p:spPr>
            <a:xfrm>
              <a:off x="4363334" y="577539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EABA92C-85FA-4F00-971A-BA4C5537DAF5}"/>
                </a:ext>
              </a:extLst>
            </p:cNvPr>
            <p:cNvSpPr/>
            <p:nvPr/>
          </p:nvSpPr>
          <p:spPr>
            <a:xfrm>
              <a:off x="4411910" y="618777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23F0CA4-01A8-4F7D-8104-C01A7351FA3A}"/>
                </a:ext>
              </a:extLst>
            </p:cNvPr>
            <p:cNvSpPr/>
            <p:nvPr/>
          </p:nvSpPr>
          <p:spPr>
            <a:xfrm>
              <a:off x="4461336" y="656869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583052-BF46-4CCE-90F1-A8D13C4CEA29}"/>
                </a:ext>
              </a:extLst>
            </p:cNvPr>
            <p:cNvSpPr/>
            <p:nvPr/>
          </p:nvSpPr>
          <p:spPr>
            <a:xfrm>
              <a:off x="4510961" y="697337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DCD4205-C775-4DC2-BC48-9A8C6A256A0E}"/>
                </a:ext>
              </a:extLst>
            </p:cNvPr>
            <p:cNvSpPr/>
            <p:nvPr/>
          </p:nvSpPr>
          <p:spPr>
            <a:xfrm>
              <a:off x="4558081" y="744866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F72AFF-3549-4B95-93E7-5A46ABAE3625}"/>
                </a:ext>
              </a:extLst>
            </p:cNvPr>
            <p:cNvSpPr/>
            <p:nvPr/>
          </p:nvSpPr>
          <p:spPr>
            <a:xfrm>
              <a:off x="6364900" y="744865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C980055-EF29-43E5-BB9C-D736F05DA008}"/>
                </a:ext>
              </a:extLst>
            </p:cNvPr>
            <p:cNvSpPr/>
            <p:nvPr/>
          </p:nvSpPr>
          <p:spPr>
            <a:xfrm>
              <a:off x="6412420" y="697337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723020E-E6E5-461D-8289-12695855DBC3}"/>
                </a:ext>
              </a:extLst>
            </p:cNvPr>
            <p:cNvSpPr/>
            <p:nvPr/>
          </p:nvSpPr>
          <p:spPr>
            <a:xfrm>
              <a:off x="6461703" y="656869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5EF62C3-32FD-408B-ABE9-CBCC583A7975}"/>
                </a:ext>
              </a:extLst>
            </p:cNvPr>
            <p:cNvSpPr/>
            <p:nvPr/>
          </p:nvSpPr>
          <p:spPr>
            <a:xfrm>
              <a:off x="6510979" y="618776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4EF471-5CF1-4784-BCA9-43FC2AFFBF12}"/>
                </a:ext>
              </a:extLst>
            </p:cNvPr>
            <p:cNvSpPr/>
            <p:nvPr/>
          </p:nvSpPr>
          <p:spPr>
            <a:xfrm>
              <a:off x="6559205" y="577539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BE26CCF-DBD8-45FF-AC67-AB5DD53A1421}"/>
                </a:ext>
              </a:extLst>
            </p:cNvPr>
            <p:cNvSpPr/>
            <p:nvPr/>
          </p:nvSpPr>
          <p:spPr>
            <a:xfrm>
              <a:off x="6605685" y="539446"/>
              <a:ext cx="23379" cy="23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95C21B2-864E-4B72-BF81-04B4E63BA2F6}"/>
                </a:ext>
              </a:extLst>
            </p:cNvPr>
            <p:cNvSpPr/>
            <p:nvPr/>
          </p:nvSpPr>
          <p:spPr>
            <a:xfrm>
              <a:off x="4992645" y="502573"/>
              <a:ext cx="133287" cy="31699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5D6C04B-5B75-467B-BFC2-7B23863D7CD5}"/>
                </a:ext>
              </a:extLst>
            </p:cNvPr>
            <p:cNvSpPr/>
            <p:nvPr/>
          </p:nvSpPr>
          <p:spPr>
            <a:xfrm>
              <a:off x="5817889" y="502573"/>
              <a:ext cx="133287" cy="31699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83" name="Arrow: Bent 82">
              <a:extLst>
                <a:ext uri="{FF2B5EF4-FFF2-40B4-BE49-F238E27FC236}">
                  <a16:creationId xmlns:a16="http://schemas.microsoft.com/office/drawing/2014/main" id="{9E884B9B-B5B8-40C8-95AD-7F7629EBE75A}"/>
                </a:ext>
              </a:extLst>
            </p:cNvPr>
            <p:cNvSpPr/>
            <p:nvPr/>
          </p:nvSpPr>
          <p:spPr>
            <a:xfrm rot="16200000" flipH="1">
              <a:off x="2907396" y="1952137"/>
              <a:ext cx="3395233" cy="728514"/>
            </a:xfrm>
            <a:prstGeom prst="bentArrow">
              <a:avLst>
                <a:gd name="adj1" fmla="val 0"/>
                <a:gd name="adj2" fmla="val 2419"/>
                <a:gd name="adj3" fmla="val 6935"/>
                <a:gd name="adj4" fmla="val 25805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2996FAA-CE2C-4D3D-B116-AB50C83E111B}"/>
                </a:ext>
              </a:extLst>
            </p:cNvPr>
            <p:cNvCxnSpPr>
              <a:cxnSpLocks/>
            </p:cNvCxnSpPr>
            <p:nvPr/>
          </p:nvCxnSpPr>
          <p:spPr>
            <a:xfrm>
              <a:off x="6568782" y="707524"/>
              <a:ext cx="0" cy="3349347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row: Bent 84">
              <a:extLst>
                <a:ext uri="{FF2B5EF4-FFF2-40B4-BE49-F238E27FC236}">
                  <a16:creationId xmlns:a16="http://schemas.microsoft.com/office/drawing/2014/main" id="{EFA624C1-507B-4A13-94A5-5D6F813FFF9F}"/>
                </a:ext>
              </a:extLst>
            </p:cNvPr>
            <p:cNvSpPr/>
            <p:nvPr/>
          </p:nvSpPr>
          <p:spPr>
            <a:xfrm rot="16200000" flipH="1" flipV="1">
              <a:off x="4656338" y="1930579"/>
              <a:ext cx="3349348" cy="721395"/>
            </a:xfrm>
            <a:prstGeom prst="bentArrow">
              <a:avLst>
                <a:gd name="adj1" fmla="val 0"/>
                <a:gd name="adj2" fmla="val 2419"/>
                <a:gd name="adj3" fmla="val 6935"/>
                <a:gd name="adj4" fmla="val 25805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414C76-FF1B-4F05-B7D7-04ABD8EB9559}"/>
                </a:ext>
              </a:extLst>
            </p:cNvPr>
            <p:cNvCxnSpPr>
              <a:cxnSpLocks/>
            </p:cNvCxnSpPr>
            <p:nvPr/>
          </p:nvCxnSpPr>
          <p:spPr>
            <a:xfrm>
              <a:off x="4455417" y="2242599"/>
              <a:ext cx="30647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F4575A4-2495-42CB-95FC-0FB152A5D163}"/>
                </a:ext>
              </a:extLst>
            </p:cNvPr>
            <p:cNvCxnSpPr>
              <a:cxnSpLocks/>
            </p:cNvCxnSpPr>
            <p:nvPr/>
          </p:nvCxnSpPr>
          <p:spPr>
            <a:xfrm>
              <a:off x="4461336" y="2878260"/>
              <a:ext cx="306474" cy="0"/>
            </a:xfrm>
            <a:prstGeom prst="straightConnector1">
              <a:avLst/>
            </a:prstGeom>
            <a:solidFill>
              <a:srgbClr val="00B0F0"/>
            </a:solidFill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62893B3-3687-41F9-BD1E-0321852EE71B}"/>
                </a:ext>
              </a:extLst>
            </p:cNvPr>
            <p:cNvCxnSpPr>
              <a:cxnSpLocks/>
            </p:cNvCxnSpPr>
            <p:nvPr/>
          </p:nvCxnSpPr>
          <p:spPr>
            <a:xfrm>
              <a:off x="4428223" y="3564060"/>
              <a:ext cx="306474" cy="0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68AAF12-E1D5-4A7F-974B-5B28707D23A3}"/>
                </a:ext>
              </a:extLst>
            </p:cNvPr>
            <p:cNvGrpSpPr/>
            <p:nvPr/>
          </p:nvGrpSpPr>
          <p:grpSpPr>
            <a:xfrm rot="10800000">
              <a:off x="6158771" y="1611110"/>
              <a:ext cx="359365" cy="2014538"/>
              <a:chOff x="-1622792" y="453600"/>
              <a:chExt cx="702758" cy="3939540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E7E279B-E23C-48B4-9BE5-1544D3BE1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22792" y="453600"/>
                <a:ext cx="599326" cy="0"/>
              </a:xfrm>
              <a:prstGeom prst="straightConnector1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50F8B7A-0793-4B7E-B911-A4CAB36E5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0934" y="1808951"/>
                <a:ext cx="599326" cy="0"/>
              </a:xfrm>
              <a:prstGeom prst="straightConnector1">
                <a:avLst/>
              </a:prstGeom>
              <a:solidFill>
                <a:schemeClr val="accent2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639A958E-4B6F-45D3-87A4-E7CE16395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19360" y="3052020"/>
                <a:ext cx="599326" cy="0"/>
              </a:xfrm>
              <a:prstGeom prst="straightConnector1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3EEDCF7-0480-4DBB-9407-73EBB90FF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38057" y="4393140"/>
                <a:ext cx="599326" cy="0"/>
              </a:xfrm>
              <a:prstGeom prst="straightConnector1">
                <a:avLst/>
              </a:prstGeom>
              <a:solidFill>
                <a:schemeClr val="accent2"/>
              </a:solidFill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4CB95E1-97FE-4EDD-8CE6-11BD5A82B1C5}"/>
                </a:ext>
              </a:extLst>
            </p:cNvPr>
            <p:cNvSpPr/>
            <p:nvPr/>
          </p:nvSpPr>
          <p:spPr>
            <a:xfrm>
              <a:off x="5724371" y="103859"/>
              <a:ext cx="113001" cy="11300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>
                <a:solidFill>
                  <a:schemeClr val="accent2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D3CC692-DBA3-414F-9162-E80A3BE11879}"/>
                </a:ext>
              </a:extLst>
            </p:cNvPr>
            <p:cNvSpPr txBox="1"/>
            <p:nvPr/>
          </p:nvSpPr>
          <p:spPr>
            <a:xfrm>
              <a:off x="5776820" y="55749"/>
              <a:ext cx="521297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16" b="1" dirty="0">
                  <a:solidFill>
                    <a:srgbClr val="FF0000"/>
                  </a:solidFill>
                </a:rPr>
                <a:t>Heating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30AE66A-D2EA-4DEC-B644-8700DAAE0858}"/>
                </a:ext>
              </a:extLst>
            </p:cNvPr>
            <p:cNvSpPr/>
            <p:nvPr/>
          </p:nvSpPr>
          <p:spPr>
            <a:xfrm>
              <a:off x="6434761" y="125205"/>
              <a:ext cx="113001" cy="11300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>
                <a:solidFill>
                  <a:schemeClr val="accent2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0326BF-E455-4037-B57E-096C58517F05}"/>
                </a:ext>
              </a:extLst>
            </p:cNvPr>
            <p:cNvSpPr txBox="1"/>
            <p:nvPr/>
          </p:nvSpPr>
          <p:spPr>
            <a:xfrm>
              <a:off x="6478210" y="46525"/>
              <a:ext cx="526106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16" b="1" dirty="0">
                  <a:solidFill>
                    <a:srgbClr val="00B0F0"/>
                  </a:solidFill>
                </a:rPr>
                <a:t>Cooling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505147D-44D0-45C5-B700-0C4710AE85A1}"/>
                </a:ext>
              </a:extLst>
            </p:cNvPr>
            <p:cNvSpPr/>
            <p:nvPr/>
          </p:nvSpPr>
          <p:spPr>
            <a:xfrm>
              <a:off x="7182344" y="118517"/>
              <a:ext cx="113001" cy="11300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>
                <a:solidFill>
                  <a:schemeClr val="accent2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A8332C3-4A63-4F6E-9DE8-B8D468764DE8}"/>
                </a:ext>
              </a:extLst>
            </p:cNvPr>
            <p:cNvSpPr txBox="1"/>
            <p:nvPr/>
          </p:nvSpPr>
          <p:spPr>
            <a:xfrm>
              <a:off x="7196135" y="32536"/>
              <a:ext cx="479619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16" b="1" dirty="0">
                  <a:solidFill>
                    <a:schemeClr val="accent4">
                      <a:lumMod val="50000"/>
                    </a:schemeClr>
                  </a:solidFill>
                </a:rPr>
                <a:t>Return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9783111-8688-4D26-8E1D-0EC07731D610}"/>
              </a:ext>
            </a:extLst>
          </p:cNvPr>
          <p:cNvGrpSpPr>
            <a:grpSpLocks noChangeAspect="1"/>
          </p:cNvGrpSpPr>
          <p:nvPr/>
        </p:nvGrpSpPr>
        <p:grpSpPr>
          <a:xfrm>
            <a:off x="6505601" y="-3267"/>
            <a:ext cx="2566591" cy="3386781"/>
            <a:chOff x="2916967" y="43037"/>
            <a:chExt cx="3726485" cy="4917336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E6DCF0F-4B82-488C-9B67-E6EBC086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967" y="62439"/>
              <a:ext cx="3399840" cy="4818504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978E694-DC4F-411F-AE24-BABB0F741403}"/>
                </a:ext>
              </a:extLst>
            </p:cNvPr>
            <p:cNvCxnSpPr>
              <a:cxnSpLocks/>
            </p:cNvCxnSpPr>
            <p:nvPr/>
          </p:nvCxnSpPr>
          <p:spPr>
            <a:xfrm>
              <a:off x="3515992" y="1130770"/>
              <a:ext cx="0" cy="3112617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DDA33B2-D6B0-4B87-96BC-5FFE6F63FBF3}"/>
                </a:ext>
              </a:extLst>
            </p:cNvPr>
            <p:cNvSpPr txBox="1"/>
            <p:nvPr/>
          </p:nvSpPr>
          <p:spPr>
            <a:xfrm>
              <a:off x="3631450" y="4757882"/>
              <a:ext cx="1648208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16" b="1" dirty="0">
                  <a:solidFill>
                    <a:schemeClr val="bg2">
                      <a:lumMod val="50000"/>
                    </a:schemeClr>
                  </a:solidFill>
                </a:rPr>
                <a:t>Figure 3. LHC Wetting and Drying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2344FBD-B0C4-4387-9C00-1F56705AB4DA}"/>
                </a:ext>
              </a:extLst>
            </p:cNvPr>
            <p:cNvGrpSpPr/>
            <p:nvPr/>
          </p:nvGrpSpPr>
          <p:grpSpPr>
            <a:xfrm>
              <a:off x="3571181" y="1568485"/>
              <a:ext cx="343311" cy="2006744"/>
              <a:chOff x="1929043" y="3067260"/>
              <a:chExt cx="671363" cy="3924300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F94B09B-3212-402A-B46C-B36349692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1080" y="3067260"/>
                <a:ext cx="599326" cy="0"/>
              </a:xfrm>
              <a:prstGeom prst="straightConnector1">
                <a:avLst/>
              </a:prstGeom>
              <a:solidFill>
                <a:schemeClr val="accent2"/>
              </a:solidFill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1BE30DE4-BD1A-439E-A1DF-83FF0FB94E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9506" y="4407371"/>
                <a:ext cx="599326" cy="0"/>
              </a:xfrm>
              <a:prstGeom prst="straightConnector1">
                <a:avLst/>
              </a:prstGeom>
              <a:solidFill>
                <a:schemeClr val="accent2"/>
              </a:solidFill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72EDC60E-9F0C-4BBF-9EA7-A4DB5AACB4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1080" y="5650440"/>
                <a:ext cx="599326" cy="0"/>
              </a:xfrm>
              <a:prstGeom prst="straightConnector1">
                <a:avLst/>
              </a:prstGeom>
              <a:solidFill>
                <a:srgbClr val="00B0F0"/>
              </a:solidFill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FB019149-622A-4FBC-B887-F16AC09DB5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9043" y="6991560"/>
                <a:ext cx="599326" cy="0"/>
              </a:xfrm>
              <a:prstGeom prst="straightConnector1">
                <a:avLst/>
              </a:prstGeom>
              <a:solidFill>
                <a:schemeClr val="accent2"/>
              </a:solidFill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718E91A-F734-432A-A4C3-7BDE92BA1808}"/>
                </a:ext>
              </a:extLst>
            </p:cNvPr>
            <p:cNvSpPr/>
            <p:nvPr/>
          </p:nvSpPr>
          <p:spPr>
            <a:xfrm>
              <a:off x="4871053" y="115029"/>
              <a:ext cx="113001" cy="113001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>
                <a:solidFill>
                  <a:srgbClr val="7030A0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F882306-B2F1-4D90-B0D4-3B888A81B8C5}"/>
                </a:ext>
              </a:extLst>
            </p:cNvPr>
            <p:cNvSpPr txBox="1"/>
            <p:nvPr/>
          </p:nvSpPr>
          <p:spPr>
            <a:xfrm>
              <a:off x="4902913" y="43037"/>
              <a:ext cx="521297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16" b="1" dirty="0">
                  <a:solidFill>
                    <a:srgbClr val="7030A0"/>
                  </a:solidFill>
                </a:rPr>
                <a:t>Wetting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7ECD701-CF60-4E3E-86B8-08F13E655D0A}"/>
                </a:ext>
              </a:extLst>
            </p:cNvPr>
            <p:cNvSpPr/>
            <p:nvPr/>
          </p:nvSpPr>
          <p:spPr>
            <a:xfrm>
              <a:off x="5546396" y="124895"/>
              <a:ext cx="113001" cy="11300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>
                <a:solidFill>
                  <a:schemeClr val="accent2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CA12759-5BED-496C-9BAB-954EBAC872E2}"/>
                </a:ext>
              </a:extLst>
            </p:cNvPr>
            <p:cNvSpPr txBox="1"/>
            <p:nvPr/>
          </p:nvSpPr>
          <p:spPr>
            <a:xfrm>
              <a:off x="5539996" y="43037"/>
              <a:ext cx="758198" cy="294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16" b="1" dirty="0">
                  <a:solidFill>
                    <a:schemeClr val="accent1"/>
                  </a:solidFill>
                </a:rPr>
                <a:t>Drying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8B727D2-B1D3-46DF-A39E-220DA2FD8D77}"/>
                </a:ext>
              </a:extLst>
            </p:cNvPr>
            <p:cNvSpPr/>
            <p:nvPr/>
          </p:nvSpPr>
          <p:spPr>
            <a:xfrm>
              <a:off x="6129189" y="124895"/>
              <a:ext cx="113001" cy="11300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>
                <a:solidFill>
                  <a:schemeClr val="accent2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C52AB23-93FA-4CB4-A80D-473FE79D9BC4}"/>
                </a:ext>
              </a:extLst>
            </p:cNvPr>
            <p:cNvSpPr txBox="1"/>
            <p:nvPr/>
          </p:nvSpPr>
          <p:spPr>
            <a:xfrm>
              <a:off x="6163833" y="52261"/>
              <a:ext cx="479619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16" b="1" dirty="0">
                  <a:solidFill>
                    <a:schemeClr val="accent4">
                      <a:lumMod val="50000"/>
                    </a:schemeClr>
                  </a:solidFill>
                </a:rPr>
                <a:t>Return</a:t>
              </a:r>
            </a:p>
          </p:txBody>
        </p:sp>
        <p:sp>
          <p:nvSpPr>
            <p:cNvPr id="111" name="Arrow: Bent 110">
              <a:extLst>
                <a:ext uri="{FF2B5EF4-FFF2-40B4-BE49-F238E27FC236}">
                  <a16:creationId xmlns:a16="http://schemas.microsoft.com/office/drawing/2014/main" id="{26F41621-2E68-4521-ACC0-805362BB3EC4}"/>
                </a:ext>
              </a:extLst>
            </p:cNvPr>
            <p:cNvSpPr/>
            <p:nvPr/>
          </p:nvSpPr>
          <p:spPr>
            <a:xfrm rot="16200000" flipH="1">
              <a:off x="2094457" y="1887866"/>
              <a:ext cx="3617337" cy="1031364"/>
            </a:xfrm>
            <a:prstGeom prst="bentArrow">
              <a:avLst>
                <a:gd name="adj1" fmla="val 0"/>
                <a:gd name="adj2" fmla="val 2419"/>
                <a:gd name="adj3" fmla="val 6935"/>
                <a:gd name="adj4" fmla="val 25805"/>
              </a:avLst>
            </a:prstGeom>
            <a:solidFill>
              <a:schemeClr val="accent1"/>
            </a:solidFill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112" name="Arrow: Bent 111">
              <a:extLst>
                <a:ext uri="{FF2B5EF4-FFF2-40B4-BE49-F238E27FC236}">
                  <a16:creationId xmlns:a16="http://schemas.microsoft.com/office/drawing/2014/main" id="{AD48A579-3B48-477A-9979-6473D24AFC24}"/>
                </a:ext>
              </a:extLst>
            </p:cNvPr>
            <p:cNvSpPr/>
            <p:nvPr/>
          </p:nvSpPr>
          <p:spPr>
            <a:xfrm rot="16200000" flipH="1" flipV="1">
              <a:off x="3491217" y="1845559"/>
              <a:ext cx="3617337" cy="1115979"/>
            </a:xfrm>
            <a:prstGeom prst="bentArrow">
              <a:avLst>
                <a:gd name="adj1" fmla="val 0"/>
                <a:gd name="adj2" fmla="val 2419"/>
                <a:gd name="adj3" fmla="val 6935"/>
                <a:gd name="adj4" fmla="val 25805"/>
              </a:avLst>
            </a:prstGeom>
            <a:solidFill>
              <a:schemeClr val="accent1"/>
            </a:solidFill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4796568-F896-42F1-AAA4-0CE3D6428EE3}"/>
                </a:ext>
              </a:extLst>
            </p:cNvPr>
            <p:cNvCxnSpPr>
              <a:cxnSpLocks/>
            </p:cNvCxnSpPr>
            <p:nvPr/>
          </p:nvCxnSpPr>
          <p:spPr>
            <a:xfrm>
              <a:off x="5713669" y="1130770"/>
              <a:ext cx="0" cy="3112617"/>
            </a:xfrm>
            <a:prstGeom prst="straightConnector1">
              <a:avLst/>
            </a:prstGeom>
            <a:solidFill>
              <a:schemeClr val="accent2"/>
            </a:solidFill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36089D3-5669-4228-9AD7-864C6BE4E7A2}"/>
                </a:ext>
              </a:extLst>
            </p:cNvPr>
            <p:cNvGrpSpPr/>
            <p:nvPr/>
          </p:nvGrpSpPr>
          <p:grpSpPr>
            <a:xfrm rot="10800000">
              <a:off x="5311035" y="1568485"/>
              <a:ext cx="348003" cy="2006744"/>
              <a:chOff x="1919866" y="3067260"/>
              <a:chExt cx="680540" cy="3924300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1BFF827A-35E1-4096-9A17-2F51AD2EFC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9866" y="3067260"/>
                <a:ext cx="599326" cy="0"/>
              </a:xfrm>
              <a:prstGeom prst="straightConnector1">
                <a:avLst/>
              </a:prstGeom>
              <a:solidFill>
                <a:schemeClr val="accent2"/>
              </a:solidFill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6543F3AB-92C9-4E54-AA8D-49EBFA97B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9506" y="4407371"/>
                <a:ext cx="599326" cy="0"/>
              </a:xfrm>
              <a:prstGeom prst="straightConnector1">
                <a:avLst/>
              </a:prstGeom>
              <a:solidFill>
                <a:schemeClr val="accent2"/>
              </a:solidFill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0CCE993A-ED35-48DD-9BA5-601A0C410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1080" y="5650440"/>
                <a:ext cx="599326" cy="0"/>
              </a:xfrm>
              <a:prstGeom prst="straightConnector1">
                <a:avLst/>
              </a:prstGeom>
              <a:solidFill>
                <a:srgbClr val="00B0F0"/>
              </a:solidFill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0D813C94-C8FE-40C0-AD92-2C320A4CA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383" y="6991560"/>
                <a:ext cx="599326" cy="0"/>
              </a:xfrm>
              <a:prstGeom prst="straightConnector1">
                <a:avLst/>
              </a:prstGeom>
              <a:solidFill>
                <a:schemeClr val="accent2"/>
              </a:solidFill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6B1596A-FBD1-4537-AC5E-C92E991C6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3130" y="631651"/>
              <a:ext cx="0" cy="270739"/>
            </a:xfrm>
            <a:prstGeom prst="straightConnector1">
              <a:avLst/>
            </a:prstGeom>
            <a:solidFill>
              <a:srgbClr val="00B0F0"/>
            </a:solidFill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DFF4384-BD98-45C8-8F46-F087EC3C0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0661" y="631651"/>
              <a:ext cx="0" cy="280455"/>
            </a:xfrm>
            <a:prstGeom prst="straightConnector1">
              <a:avLst/>
            </a:prstGeom>
            <a:solidFill>
              <a:srgbClr val="00B0F0"/>
            </a:solidFill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494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3"/>
          <p:cNvSpPr txBox="1"/>
          <p:nvPr/>
        </p:nvSpPr>
        <p:spPr>
          <a:xfrm>
            <a:off x="2108850" y="2005950"/>
            <a:ext cx="4926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Thank </a:t>
            </a:r>
            <a:r>
              <a:rPr lang="en-US" sz="3600" b="1" dirty="0"/>
              <a:t>Y</a:t>
            </a:r>
            <a:r>
              <a:rPr lang="en" sz="3600" b="1" dirty="0"/>
              <a:t>ou.</a:t>
            </a:r>
            <a:endParaRPr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4B0A17-E2EA-42BF-8B28-41C53C8F19AF}"/>
              </a:ext>
            </a:extLst>
          </p:cNvPr>
          <p:cNvSpPr/>
          <p:nvPr/>
        </p:nvSpPr>
        <p:spPr>
          <a:xfrm>
            <a:off x="0" y="-1"/>
            <a:ext cx="9144000" cy="5135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FA4978-7E9F-4668-8B6A-9EFCE3597983}"/>
              </a:ext>
            </a:extLst>
          </p:cNvPr>
          <p:cNvGrpSpPr>
            <a:grpSpLocks noChangeAspect="1"/>
          </p:cNvGrpSpPr>
          <p:nvPr/>
        </p:nvGrpSpPr>
        <p:grpSpPr>
          <a:xfrm>
            <a:off x="595901" y="7878"/>
            <a:ext cx="8096036" cy="5140434"/>
            <a:chOff x="-1279642" y="266429"/>
            <a:chExt cx="32648337" cy="207294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FBF451-16F3-49D6-85C0-04C291CDC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5" r="5411"/>
            <a:stretch/>
          </p:blipFill>
          <p:spPr>
            <a:xfrm>
              <a:off x="10753171" y="266429"/>
              <a:ext cx="20615524" cy="206977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C74A034-2065-45ED-B13B-B78D71B0B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" r="59822"/>
            <a:stretch/>
          </p:blipFill>
          <p:spPr>
            <a:xfrm>
              <a:off x="-1279642" y="312376"/>
              <a:ext cx="12224946" cy="20683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7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Pot Heating Designs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Footprint and layout considerations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Insulation size considerations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780-FDA3-4922-86B0-7C0359E6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14" y="0"/>
            <a:ext cx="2720349" cy="346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2D8E0-E3BD-4EDE-9E2B-8B06D02D0B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3762" y="1"/>
            <a:ext cx="5630238" cy="34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6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Pot Heating Designs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Wrap-around PEX tube design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082B1C-22BD-4D90-958D-99CB05B879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024" y="103853"/>
            <a:ext cx="4643919" cy="3310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6C7DF-4675-45B7-9995-AE18513B3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637"/>
          <a:stretch/>
        </p:blipFill>
        <p:spPr>
          <a:xfrm>
            <a:off x="5383658" y="39139"/>
            <a:ext cx="2855141" cy="34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9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Pot Heating Designs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2"/>
                </a:solidFill>
              </a:rPr>
              <a:t>WarmBoard</a:t>
            </a:r>
            <a:r>
              <a:rPr lang="en-US" sz="1200" dirty="0">
                <a:solidFill>
                  <a:schemeClr val="dk2"/>
                </a:solidFill>
              </a:rPr>
              <a:t> design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44206-C7F9-4617-BBC6-3428AFE6A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237" b="2996"/>
          <a:stretch/>
        </p:blipFill>
        <p:spPr>
          <a:xfrm>
            <a:off x="1194845" y="0"/>
            <a:ext cx="2279092" cy="3397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05287-0E93-42E6-8526-ABBF74D6B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267" b="2534"/>
          <a:stretch/>
        </p:blipFill>
        <p:spPr>
          <a:xfrm>
            <a:off x="3972618" y="0"/>
            <a:ext cx="4780964" cy="33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1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CO</a:t>
            </a:r>
            <a:r>
              <a:rPr lang="en-US" sz="1800" b="1" baseline="-25000" dirty="0"/>
              <a:t>2 </a:t>
            </a:r>
            <a:r>
              <a:rPr lang="en-US" sz="1800" b="1" dirty="0"/>
              <a:t>Injection System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Gas cylinder location and plumbing layout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6FAA7-FD8F-4472-8BEE-CE683E53E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875" r="4028"/>
          <a:stretch/>
        </p:blipFill>
        <p:spPr>
          <a:xfrm rot="5400000">
            <a:off x="-378392" y="637024"/>
            <a:ext cx="3433536" cy="2244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7BED4-C0AF-496E-8BF8-4F6C92D4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10"/>
          <a:stretch/>
        </p:blipFill>
        <p:spPr>
          <a:xfrm>
            <a:off x="2666082" y="176270"/>
            <a:ext cx="6477918" cy="32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Water Trough Sump Pump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Pump location and plumbing layout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E6795-20DE-4074-9CD4-100545D1F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068" b="6218"/>
          <a:stretch/>
        </p:blipFill>
        <p:spPr>
          <a:xfrm>
            <a:off x="0" y="0"/>
            <a:ext cx="9144000" cy="343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8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Light Assembly Design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Final renders of finished assemblies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7DEA63C-F204-4729-831D-35BB56747A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304" y="0"/>
            <a:ext cx="3467868" cy="33843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D2764D-3252-4E16-8613-F3DFBC4EBD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8682"/>
          <a:stretch/>
        </p:blipFill>
        <p:spPr>
          <a:xfrm>
            <a:off x="5229546" y="43192"/>
            <a:ext cx="3173019" cy="32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0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2;p163">
            <a:extLst>
              <a:ext uri="{FF2B5EF4-FFF2-40B4-BE49-F238E27FC236}">
                <a16:creationId xmlns:a16="http://schemas.microsoft.com/office/drawing/2014/main" id="{C3103B52-900B-4FBA-9353-6691FE58F13D}"/>
              </a:ext>
            </a:extLst>
          </p:cNvPr>
          <p:cNvSpPr txBox="1">
            <a:spLocks/>
          </p:cNvSpPr>
          <p:nvPr/>
        </p:nvSpPr>
        <p:spPr>
          <a:xfrm>
            <a:off x="157024" y="3384389"/>
            <a:ext cx="7248487" cy="1790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Wiring Diagrams for Light Cables</a:t>
            </a:r>
          </a:p>
          <a:p>
            <a:pPr marL="171450" indent="-171450">
              <a:buClr>
                <a:schemeClr val="tx2">
                  <a:lumMod val="50000"/>
                </a:schemeClr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2"/>
                </a:solidFill>
              </a:rPr>
              <a:t>Documentation of work instructions for technicians to wire cables</a:t>
            </a:r>
          </a:p>
          <a:p>
            <a:endParaRPr lang="en-US" sz="1200" dirty="0">
              <a:solidFill>
                <a:schemeClr val="dk2"/>
              </a:solidFill>
            </a:endParaRPr>
          </a:p>
          <a:p>
            <a:endParaRPr lang="en-US" sz="1200" dirty="0"/>
          </a:p>
          <a:p>
            <a:pPr marL="457200"/>
            <a:endParaRPr lang="en-US" dirty="0">
              <a:solidFill>
                <a:srgbClr val="B7B7B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AB51A-782B-4590-A0BD-A880AA027451}"/>
              </a:ext>
            </a:extLst>
          </p:cNvPr>
          <p:cNvSpPr txBox="1"/>
          <p:nvPr/>
        </p:nvSpPr>
        <p:spPr>
          <a:xfrm>
            <a:off x="4038718" y="646055"/>
            <a:ext cx="2704034" cy="70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07" indent="-108507">
              <a:buFont typeface="Arial" panose="020B0604020202020204" pitchFamily="34" charset="0"/>
              <a:buChar char="•"/>
            </a:pPr>
            <a:r>
              <a:rPr lang="en-US" sz="1023" b="1" dirty="0"/>
              <a:t>On Female (cable) connector:</a:t>
            </a:r>
          </a:p>
          <a:p>
            <a:pPr marL="342319" lvl="1" indent="-108507">
              <a:buFont typeface="Arial" panose="020B0604020202020204" pitchFamily="34" charset="0"/>
              <a:buChar char="•"/>
            </a:pPr>
            <a:r>
              <a:rPr lang="en-US" sz="716" b="1" dirty="0">
                <a:solidFill>
                  <a:schemeClr val="accent6">
                    <a:lumMod val="75000"/>
                  </a:schemeClr>
                </a:solidFill>
              </a:rPr>
              <a:t>Green</a:t>
            </a:r>
            <a:r>
              <a:rPr lang="en-US" sz="716" b="1" dirty="0"/>
              <a:t>/</a:t>
            </a:r>
            <a:r>
              <a:rPr lang="en-US" sz="716" b="1" dirty="0">
                <a:solidFill>
                  <a:srgbClr val="0070C0"/>
                </a:solidFill>
              </a:rPr>
              <a:t>Blue</a:t>
            </a:r>
            <a:r>
              <a:rPr lang="en-US" sz="716" b="1" dirty="0"/>
              <a:t> = Black</a:t>
            </a:r>
          </a:p>
          <a:p>
            <a:pPr marL="342319" lvl="1" indent="-108507">
              <a:buFont typeface="Arial" panose="020B0604020202020204" pitchFamily="34" charset="0"/>
              <a:buChar char="•"/>
            </a:pPr>
            <a:r>
              <a:rPr lang="en-US" sz="716" b="1" dirty="0">
                <a:solidFill>
                  <a:srgbClr val="663300"/>
                </a:solidFill>
              </a:rPr>
              <a:t>Brown</a:t>
            </a:r>
            <a:r>
              <a:rPr lang="en-US" sz="716" b="1" dirty="0"/>
              <a:t>/</a:t>
            </a:r>
            <a:r>
              <a:rPr lang="en-US" sz="716" b="1" dirty="0">
                <a:solidFill>
                  <a:schemeClr val="bg1">
                    <a:lumMod val="65000"/>
                  </a:schemeClr>
                </a:solidFill>
              </a:rPr>
              <a:t>White</a:t>
            </a:r>
            <a:r>
              <a:rPr lang="en-US" sz="716" b="1" dirty="0"/>
              <a:t> = </a:t>
            </a:r>
            <a:r>
              <a:rPr lang="en-US" sz="716" b="1" dirty="0">
                <a:solidFill>
                  <a:srgbClr val="FF0000"/>
                </a:solidFill>
              </a:rPr>
              <a:t>Red</a:t>
            </a:r>
          </a:p>
          <a:p>
            <a:pPr marL="342319" lvl="1" indent="-108507">
              <a:buFont typeface="Arial" panose="020B0604020202020204" pitchFamily="34" charset="0"/>
              <a:buChar char="•"/>
            </a:pPr>
            <a:endParaRPr lang="en-US" sz="759" dirty="0"/>
          </a:p>
          <a:p>
            <a:pPr marL="108507" indent="-108507">
              <a:buFont typeface="Arial" panose="020B0604020202020204" pitchFamily="34" charset="0"/>
              <a:buChar char="•"/>
            </a:pPr>
            <a:endParaRPr lang="en-US" sz="759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C81308-EBAD-43EB-A422-0E03F8D07E40}"/>
              </a:ext>
            </a:extLst>
          </p:cNvPr>
          <p:cNvGrpSpPr>
            <a:grpSpLocks noChangeAspect="1"/>
          </p:cNvGrpSpPr>
          <p:nvPr/>
        </p:nvGrpSpPr>
        <p:grpSpPr>
          <a:xfrm>
            <a:off x="924731" y="322512"/>
            <a:ext cx="4030739" cy="3010032"/>
            <a:chOff x="-493805" y="939371"/>
            <a:chExt cx="8897246" cy="66441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543171-9DCA-441B-B1E0-6EF18D03A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r="5455"/>
            <a:stretch/>
          </p:blipFill>
          <p:spPr>
            <a:xfrm rot="5400000">
              <a:off x="564105" y="1466810"/>
              <a:ext cx="6644190" cy="5589311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D34CDF-9A93-46B2-B9B6-6156D4D1171D}"/>
                </a:ext>
              </a:extLst>
            </p:cNvPr>
            <p:cNvSpPr/>
            <p:nvPr/>
          </p:nvSpPr>
          <p:spPr>
            <a:xfrm>
              <a:off x="3288757" y="3207651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2EFF3F-67B1-43BD-BE77-856F22BD1D3D}"/>
                </a:ext>
              </a:extLst>
            </p:cNvPr>
            <p:cNvSpPr/>
            <p:nvPr/>
          </p:nvSpPr>
          <p:spPr>
            <a:xfrm>
              <a:off x="4625981" y="3912105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11CC325-5DE3-4203-A710-46D7ECE05061}"/>
                </a:ext>
              </a:extLst>
            </p:cNvPr>
            <p:cNvSpPr/>
            <p:nvPr/>
          </p:nvSpPr>
          <p:spPr>
            <a:xfrm>
              <a:off x="2744179" y="3912106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BEBBE6-6136-458B-AD6B-73F4E29A6ABB}"/>
                </a:ext>
              </a:extLst>
            </p:cNvPr>
            <p:cNvSpPr/>
            <p:nvPr/>
          </p:nvSpPr>
          <p:spPr>
            <a:xfrm>
              <a:off x="4324524" y="4764752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E11150-9F78-4C5E-8A8C-40DBC8787B75}"/>
                </a:ext>
              </a:extLst>
            </p:cNvPr>
            <p:cNvCxnSpPr>
              <a:cxnSpLocks/>
            </p:cNvCxnSpPr>
            <p:nvPr/>
          </p:nvCxnSpPr>
          <p:spPr>
            <a:xfrm>
              <a:off x="1845190" y="2444151"/>
              <a:ext cx="918100" cy="146795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3F9A1D-06DB-4DD4-9178-8AC091BE3751}"/>
                </a:ext>
              </a:extLst>
            </p:cNvPr>
            <p:cNvCxnSpPr>
              <a:cxnSpLocks/>
            </p:cNvCxnSpPr>
            <p:nvPr/>
          </p:nvCxnSpPr>
          <p:spPr>
            <a:xfrm>
              <a:off x="2078132" y="2253335"/>
              <a:ext cx="1210625" cy="96901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72EE1A-25B1-4789-A83D-D4E017E564C2}"/>
                </a:ext>
              </a:extLst>
            </p:cNvPr>
            <p:cNvCxnSpPr>
              <a:cxnSpLocks/>
            </p:cNvCxnSpPr>
            <p:nvPr/>
          </p:nvCxnSpPr>
          <p:spPr>
            <a:xfrm>
              <a:off x="4644758" y="5029200"/>
              <a:ext cx="1328839" cy="94604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AA944D-6021-4C33-BC89-DE0E8644E0E4}"/>
                </a:ext>
              </a:extLst>
            </p:cNvPr>
            <p:cNvCxnSpPr>
              <a:cxnSpLocks/>
            </p:cNvCxnSpPr>
            <p:nvPr/>
          </p:nvCxnSpPr>
          <p:spPr>
            <a:xfrm>
              <a:off x="4868583" y="4355164"/>
              <a:ext cx="1267674" cy="141303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6DE2A5E-9BAE-401F-B9DF-EC7953F62B47}"/>
                </a:ext>
              </a:extLst>
            </p:cNvPr>
            <p:cNvSpPr/>
            <p:nvPr/>
          </p:nvSpPr>
          <p:spPr>
            <a:xfrm>
              <a:off x="4066568" y="3222346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6CB422-34CC-4F4C-AB9B-5BBD13CC4E7D}"/>
                </a:ext>
              </a:extLst>
            </p:cNvPr>
            <p:cNvSpPr/>
            <p:nvPr/>
          </p:nvSpPr>
          <p:spPr>
            <a:xfrm>
              <a:off x="3040056" y="4734197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6E13-9348-42D6-9893-6B41FF3190F4}"/>
                </a:ext>
              </a:extLst>
            </p:cNvPr>
            <p:cNvSpPr/>
            <p:nvPr/>
          </p:nvSpPr>
          <p:spPr>
            <a:xfrm>
              <a:off x="5658944" y="5647717"/>
              <a:ext cx="2744497" cy="1355409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1/2</a:t>
              </a:r>
            </a:p>
            <a:p>
              <a:pPr algn="ctr"/>
              <a:r>
                <a:rPr lang="en-US" sz="1534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YELLOW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E14FC2-C915-4109-B703-D8126FFF3F22}"/>
                </a:ext>
              </a:extLst>
            </p:cNvPr>
            <p:cNvSpPr/>
            <p:nvPr/>
          </p:nvSpPr>
          <p:spPr>
            <a:xfrm>
              <a:off x="-493805" y="1195137"/>
              <a:ext cx="2808923" cy="1355409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4/5</a:t>
              </a:r>
            </a:p>
            <a:p>
              <a:pPr algn="ctr"/>
              <a:r>
                <a:rPr lang="en-US" sz="1534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ORANGE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09B948-948F-40AE-9708-D942E751C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9532" y="3541471"/>
              <a:ext cx="2414927" cy="2100868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C60B227-D0EF-43A6-A917-5E9663D08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6336" y="5038366"/>
              <a:ext cx="1135926" cy="83898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EEF2A1-59E9-44C6-8200-6BD145638486}"/>
                </a:ext>
              </a:extLst>
            </p:cNvPr>
            <p:cNvSpPr/>
            <p:nvPr/>
          </p:nvSpPr>
          <p:spPr>
            <a:xfrm>
              <a:off x="-240525" y="5642340"/>
              <a:ext cx="2317628" cy="1355409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3/6</a:t>
              </a:r>
            </a:p>
            <a:p>
              <a:pPr algn="ctr"/>
              <a:r>
                <a:rPr lang="en-US" sz="1534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BCF0D2-AED9-4441-B549-18ECC4E0B720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41" y="656499"/>
            <a:ext cx="3828116" cy="2426954"/>
            <a:chOff x="189765" y="1680619"/>
            <a:chExt cx="8047696" cy="510208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9C5DFC5-9A49-4C74-BCEB-0C6013A54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6" t="19799" r="6345" b="16861"/>
            <a:stretch/>
          </p:blipFill>
          <p:spPr>
            <a:xfrm>
              <a:off x="1472924" y="1680619"/>
              <a:ext cx="5142193" cy="5102089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39D321-A8CA-4C8C-A8A7-4F80937227A9}"/>
                </a:ext>
              </a:extLst>
            </p:cNvPr>
            <p:cNvSpPr/>
            <p:nvPr/>
          </p:nvSpPr>
          <p:spPr>
            <a:xfrm>
              <a:off x="4076583" y="4444258"/>
              <a:ext cx="478937" cy="608041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B6F9B8-4677-4CC4-8836-B8902310A9EB}"/>
                </a:ext>
              </a:extLst>
            </p:cNvPr>
            <p:cNvSpPr/>
            <p:nvPr/>
          </p:nvSpPr>
          <p:spPr>
            <a:xfrm>
              <a:off x="3122477" y="4896898"/>
              <a:ext cx="478937" cy="608041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08B0CA-BF2B-4EE2-B060-F223A0CADBED}"/>
                </a:ext>
              </a:extLst>
            </p:cNvPr>
            <p:cNvSpPr/>
            <p:nvPr/>
          </p:nvSpPr>
          <p:spPr>
            <a:xfrm>
              <a:off x="2590992" y="3799858"/>
              <a:ext cx="478937" cy="608041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8D3FCD-933A-4685-B17C-5688AF098C11}"/>
                </a:ext>
              </a:extLst>
            </p:cNvPr>
            <p:cNvSpPr/>
            <p:nvPr/>
          </p:nvSpPr>
          <p:spPr>
            <a:xfrm>
              <a:off x="2982429" y="3184250"/>
              <a:ext cx="478937" cy="608041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80BC1B-B379-432B-874F-0EF1D9BF602C}"/>
                </a:ext>
              </a:extLst>
            </p:cNvPr>
            <p:cNvSpPr/>
            <p:nvPr/>
          </p:nvSpPr>
          <p:spPr>
            <a:xfrm>
              <a:off x="3888214" y="2979250"/>
              <a:ext cx="478937" cy="608041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D1D98F-03B6-4FF0-8DEE-9962DC3C7645}"/>
                </a:ext>
              </a:extLst>
            </p:cNvPr>
            <p:cNvSpPr/>
            <p:nvPr/>
          </p:nvSpPr>
          <p:spPr>
            <a:xfrm>
              <a:off x="4762985" y="3341258"/>
              <a:ext cx="478937" cy="608041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C453C55-5B5C-480C-AC43-39F9D1E9E37A}"/>
                </a:ext>
              </a:extLst>
            </p:cNvPr>
            <p:cNvSpPr/>
            <p:nvPr/>
          </p:nvSpPr>
          <p:spPr>
            <a:xfrm>
              <a:off x="4260446" y="3247365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411B97-A7ED-4669-A653-30AFED6A013E}"/>
                </a:ext>
              </a:extLst>
            </p:cNvPr>
            <p:cNvSpPr/>
            <p:nvPr/>
          </p:nvSpPr>
          <p:spPr>
            <a:xfrm>
              <a:off x="3018827" y="3964684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4225C13-1B78-436C-9C86-DA9FF3F0AD27}"/>
                </a:ext>
              </a:extLst>
            </p:cNvPr>
            <p:cNvSpPr/>
            <p:nvPr/>
          </p:nvSpPr>
          <p:spPr>
            <a:xfrm>
              <a:off x="4703577" y="3891974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235ED4-8B28-46A8-B676-A782D8237BCC}"/>
                </a:ext>
              </a:extLst>
            </p:cNvPr>
            <p:cNvSpPr/>
            <p:nvPr/>
          </p:nvSpPr>
          <p:spPr>
            <a:xfrm>
              <a:off x="3346765" y="4675762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646A8D-BE1F-4D4E-8731-C5501AD23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3619" y="2915808"/>
              <a:ext cx="1171423" cy="976166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03293F-E6A2-4B13-9A51-4E7816803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0681" y="2584162"/>
              <a:ext cx="1705304" cy="742445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9E1DB-0506-489B-9C05-E22952F8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2385" y="4994884"/>
              <a:ext cx="1204501" cy="760089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55A73-1255-41A8-9A58-31D485427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7208" y="4283807"/>
              <a:ext cx="1131380" cy="1327724"/>
            </a:xfrm>
            <a:prstGeom prst="line">
              <a:avLst/>
            </a:prstGeom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3384F9A-A3DB-40A2-8EEC-274EAA7E2E2F}"/>
                </a:ext>
              </a:extLst>
            </p:cNvPr>
            <p:cNvSpPr/>
            <p:nvPr/>
          </p:nvSpPr>
          <p:spPr>
            <a:xfrm>
              <a:off x="3455385" y="3297616"/>
              <a:ext cx="320234" cy="31912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F7B32E-7158-4174-95A6-712352589685}"/>
                </a:ext>
              </a:extLst>
            </p:cNvPr>
            <p:cNvSpPr/>
            <p:nvPr/>
          </p:nvSpPr>
          <p:spPr>
            <a:xfrm>
              <a:off x="4476227" y="4646707"/>
              <a:ext cx="320234" cy="3191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6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D7EB5C-22B0-4E25-A025-F4D0A403B8E5}"/>
                </a:ext>
              </a:extLst>
            </p:cNvPr>
            <p:cNvSpPr/>
            <p:nvPr/>
          </p:nvSpPr>
          <p:spPr>
            <a:xfrm>
              <a:off x="189765" y="5653977"/>
              <a:ext cx="2079563" cy="1094453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1/2</a:t>
              </a:r>
            </a:p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4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YELLOW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EAE091-4524-4E31-A48C-CDDF1D16C4E6}"/>
                </a:ext>
              </a:extLst>
            </p:cNvPr>
            <p:cNvSpPr/>
            <p:nvPr/>
          </p:nvSpPr>
          <p:spPr>
            <a:xfrm>
              <a:off x="6157898" y="1889467"/>
              <a:ext cx="2079563" cy="1094453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4/5</a:t>
              </a:r>
            </a:p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chemeClr val="accent2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ORANGE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232F08-3C43-42EF-A46E-A48BEA06A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2178" y="3550046"/>
              <a:ext cx="2413829" cy="2136842"/>
            </a:xfrm>
            <a:prstGeom prst="line">
              <a:avLst/>
            </a:prstGeom>
            <a:ln w="1270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834058-5B82-4C23-91BF-E9696C99EB68}"/>
                </a:ext>
              </a:extLst>
            </p:cNvPr>
            <p:cNvCxnSpPr>
              <a:cxnSpLocks/>
            </p:cNvCxnSpPr>
            <p:nvPr/>
          </p:nvCxnSpPr>
          <p:spPr>
            <a:xfrm>
              <a:off x="4796461" y="4994885"/>
              <a:ext cx="1213966" cy="913138"/>
            </a:xfrm>
            <a:prstGeom prst="line">
              <a:avLst/>
            </a:prstGeom>
            <a:ln w="12700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40B507-DFB8-4F5B-A334-0D6DA3F4FF84}"/>
                </a:ext>
              </a:extLst>
            </p:cNvPr>
            <p:cNvSpPr/>
            <p:nvPr/>
          </p:nvSpPr>
          <p:spPr>
            <a:xfrm>
              <a:off x="5882981" y="5641940"/>
              <a:ext cx="2079563" cy="1094453"/>
            </a:xfrm>
            <a:prstGeom prst="rect">
              <a:avLst/>
            </a:prstGeom>
            <a:noFill/>
          </p:spPr>
          <p:txBody>
            <a:bodyPr wrap="none" lIns="46759" tIns="23380" rIns="46759" bIns="23380">
              <a:spAutoFit/>
            </a:bodyPr>
            <a:lstStyle/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Poles 3/6</a:t>
              </a:r>
            </a:p>
            <a:p>
              <a:pPr algn="ctr"/>
              <a:r>
                <a:rPr lang="en-US" sz="1227" b="1" spc="26" dirty="0">
                  <a:ln w="9525" cmpd="sng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793527"/>
      </p:ext>
    </p:extLst>
  </p:cSld>
  <p:clrMapOvr>
    <a:masterClrMapping/>
  </p:clrMapOvr>
</p:sld>
</file>

<file path=ppt/theme/theme1.xml><?xml version="1.0" encoding="utf-8"?>
<a:theme xmlns:a="http://schemas.openxmlformats.org/drawingml/2006/main" name="OpenA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151</Words>
  <Application>Microsoft Office PowerPoint</Application>
  <PresentationFormat>On-screen Show (16:9)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OpenAg</vt:lpstr>
      <vt:lpstr>Large Tree Computer  Documentation Update for October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Fermentabot Small-scale, digitally controlled fermentation for recycling of food waste</dc:title>
  <dc:creator>Open AG</dc:creator>
  <cp:lastModifiedBy>Open AG</cp:lastModifiedBy>
  <cp:revision>91</cp:revision>
  <dcterms:modified xsi:type="dcterms:W3CDTF">2019-10-21T18:47:20Z</dcterms:modified>
</cp:coreProperties>
</file>